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73" r:id="rId4"/>
    <p:sldId id="292" r:id="rId5"/>
    <p:sldId id="293" r:id="rId6"/>
    <p:sldId id="265" r:id="rId7"/>
    <p:sldId id="280" r:id="rId8"/>
    <p:sldId id="274" r:id="rId9"/>
    <p:sldId id="283" r:id="rId10"/>
    <p:sldId id="282" r:id="rId11"/>
    <p:sldId id="284" r:id="rId12"/>
    <p:sldId id="285" r:id="rId13"/>
    <p:sldId id="286" r:id="rId14"/>
    <p:sldId id="289" r:id="rId15"/>
    <p:sldId id="290" r:id="rId16"/>
    <p:sldId id="291" r:id="rId17"/>
    <p:sldId id="295" r:id="rId18"/>
    <p:sldId id="287" r:id="rId19"/>
    <p:sldId id="294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A1BF"/>
    <a:srgbClr val="3E4543"/>
    <a:srgbClr val="34A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168A-9D98-43E4-97A5-938F36E04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58979-3223-460B-A0F8-1482A9439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3F4F8-C50D-4F6F-93A0-DCA4B5C9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C2AD1-734B-4CB3-8E38-8EB8753D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8D383-9726-494D-9AD7-D2749912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4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7B80-02CC-4F65-BFA3-DD49A18D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9E78C-A5F1-4CC5-B171-0B217986B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A5DFD-966E-4EF5-8C54-942145E9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E175F-2D61-4A66-A24C-62BDEB65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A51E6-0C81-42FF-A660-E77ADF17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5D473-E2B0-4B26-A4C3-80558DEA6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81B5A-B9CB-44D0-A8DA-4FB84B98D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4AA22-D5BB-4C82-8E40-3F9648E6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C065-195C-4F2D-911F-33108B0A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620A3-70B9-40D7-8B63-9DAA8AA8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33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1E40-2054-4A30-80FA-1D12FFFD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1A730-65D6-4071-9D39-A51147CBC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B021-D3A2-44EB-ACD7-B04C873C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618D5-61A1-4659-8557-DB776994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BBAC-CB65-444A-AB1E-3CEC9529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1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03FD-EDFA-4BBA-8018-148F1B8E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0B41C-6798-4952-8958-5FC591B69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CDB9C-CDE0-474D-8389-7731416F5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66524-7E27-487C-BB28-320FDB3B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EFF8-5787-4E28-BFE5-A8E3DB43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6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396B-8EAD-4E5A-BE3C-7B58B339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BECBD-54A7-4DC8-8302-99C77CB22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574EC-E079-4A4C-A59F-6A67624AE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07355-0E91-4497-94BA-DBFFF493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19E2D-F169-43C1-A548-7B32C3DC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3C691-97D2-4F61-A6F3-680C02C8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D758-00EB-47B8-94C4-7019CCAB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2B477-98CF-4077-B1B7-E4D305E0B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61FC4-E5BA-4F6B-A5CD-D9542A358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32025-432C-4B28-A3B4-E8D232952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94B48-0E35-497D-AF15-980031523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2B20B-A7C5-4F57-B2C0-A4B27E07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0E891-6A87-4A0A-8DB3-A4888D2B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B8F49-324B-429C-AC77-66F18D7B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4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C84B-2E2B-446F-9C03-06601028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9736E-3EB9-4610-A77F-20C81E2B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5D373-FD15-4443-AEE7-4418F7D1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32731-7AB5-4F2D-86C8-2D6FE3B6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1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6D503-E817-4AA0-B362-00BA6636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A351C-E32F-4729-B3D2-61D08D46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DAE7C-D8CA-4DF5-8E97-2583203E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8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44EC-5922-4847-BCC3-0097DAD79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C1CC1-C9AC-4AFF-8E9A-A9115327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29D9D-7E63-4A00-B3D1-F7841C50F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B0865-BD2D-4DCE-A91E-1EAA524F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8CA7C-0FFA-4715-B182-24E15D0A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69798-7698-4822-969E-07D1B639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158EC-874C-4DA6-93B3-64BE7526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4B245-AC62-4F4E-AEEC-75C951AF6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1F145-B194-4499-BA4C-654724E1A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119AD-9B4B-4A80-9201-CABD3BC3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A1FFA-01D0-406E-82E2-7EA7202B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D46D1-79C5-4CAA-9CA9-E99D44CF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6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0B173-EE8C-4D83-81CA-1BC991E3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87F6A-2CF7-458E-8078-FD9AD82E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ED77D-7645-4C28-B327-7A35B9817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852D-3E11-497B-93FD-77CB639CE459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72403-688E-420D-BAD3-F4BBD2844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0ECAE-3E5F-4E4E-B4D4-862322D16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80C09-BB0C-4B61-BC7B-7B606623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77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sv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udentvoice@bradfordcollege.ac.uk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hyperlink" Target="mailto:studentvoice@bradfordcollege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BB60-0D57-4B9E-ADA6-4057BE1DB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555" y="1434354"/>
            <a:ext cx="9144000" cy="25627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Bradford College Students’ Union Election - Candidate Briefings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6F6CF7-8F91-4D6D-AF4B-899BCE14E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023BE0-BFE2-4F60-BA2D-7CAD2E91F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2369" y="6257653"/>
            <a:ext cx="1832372" cy="257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BB924D-B7B6-48C4-8369-1F4F3DCC7692}"/>
              </a:ext>
            </a:extLst>
          </p:cNvPr>
          <p:cNvSpPr/>
          <p:nvPr/>
        </p:nvSpPr>
        <p:spPr>
          <a:xfrm>
            <a:off x="0" y="6257653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E0B26B-3C64-4F89-9C8B-A9FF7A624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3317741-059E-4518-95BB-97E0F46FE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2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Campaign Help &amp; Support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60D3F-03FC-43E7-990B-B545EDAF94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6355" r="21187" b="9520"/>
          <a:stretch/>
        </p:blipFill>
        <p:spPr>
          <a:xfrm>
            <a:off x="8851503" y="1986403"/>
            <a:ext cx="3115247" cy="2542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DB56E-A715-4B98-9980-BF9173125B37}"/>
              </a:ext>
            </a:extLst>
          </p:cNvPr>
          <p:cNvSpPr txBox="1"/>
          <p:nvPr/>
        </p:nvSpPr>
        <p:spPr>
          <a:xfrm>
            <a:off x="394932" y="1484234"/>
            <a:ext cx="8239027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3E4543"/>
                </a:solidFill>
              </a:rPr>
              <a:t>You’ll have 5 days to campaign before voting opens</a:t>
            </a:r>
          </a:p>
          <a:p>
            <a:endParaRPr lang="en-GB" sz="2200" dirty="0">
              <a:solidFill>
                <a:srgbClr val="3E4543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200" dirty="0">
                <a:solidFill>
                  <a:srgbClr val="3E4543"/>
                </a:solidFill>
              </a:rPr>
              <a:t>Campaigning will be allowed in all campuses remember the Students’ Union are here to help support you, each candidate will get: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A poster designed by our BCSU Student Campaigns and Promotions Officer who is a qualified graphic designer!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BCSU social media/website promotion. </a:t>
            </a:r>
          </a:p>
          <a:p>
            <a:endParaRPr lang="en-GB" dirty="0">
              <a:solidFill>
                <a:srgbClr val="3E4543"/>
              </a:solidFill>
              <a:latin typeface="FSAlbert" panose="02000503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37245DF-A986-43B8-8E92-B0F1AC7F3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7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Campaign Help &amp; Support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DB56E-A715-4B98-9980-BF9173125B37}"/>
              </a:ext>
            </a:extLst>
          </p:cNvPr>
          <p:cNvSpPr txBox="1"/>
          <p:nvPr/>
        </p:nvSpPr>
        <p:spPr>
          <a:xfrm>
            <a:off x="394932" y="1304940"/>
            <a:ext cx="823902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E4543"/>
                </a:solidFill>
              </a:rPr>
              <a:t>We’ll have provided you with some of the tools to help you campaign, the rest is up to you! Here are some important things to think about to help you campaign!</a:t>
            </a:r>
          </a:p>
          <a:p>
            <a:endParaRPr lang="en-GB" sz="2400" dirty="0">
              <a:solidFill>
                <a:srgbClr val="3E4543"/>
              </a:solidFill>
            </a:endParaRPr>
          </a:p>
          <a:p>
            <a:r>
              <a:rPr lang="en-GB" sz="2400" b="1" dirty="0">
                <a:solidFill>
                  <a:srgbClr val="00B0F0"/>
                </a:solidFill>
              </a:rPr>
              <a:t>Your Nomination Form/Manifesto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E4543"/>
                </a:solidFill>
              </a:rPr>
              <a:t>Be clear on what skills and experience you will bring to the role.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E4543"/>
                </a:solidFill>
              </a:rPr>
              <a:t>Make sure that you are clear about your ideas and what you want to do if you are successfully elected, for example: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rgbClr val="00B0F0"/>
                </a:solidFill>
              </a:rPr>
              <a:t>Campaign to end the sale of throw away hot drinks cups across all college cafés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rgbClr val="00B0F0"/>
                </a:solidFill>
              </a:rPr>
              <a:t>Introduce go green classes (recycle technology)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rgbClr val="00B0F0"/>
                </a:solidFill>
              </a:rPr>
              <a:t>More water refill station across the College campuses 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rgbClr val="3E4543"/>
              </a:solidFill>
              <a:latin typeface="FSAlbert" panose="02000503040000020004" pitchFamily="50" charset="0"/>
            </a:endParaRPr>
          </a:p>
          <a:p>
            <a:endParaRPr lang="en-GB" sz="2200" dirty="0">
              <a:solidFill>
                <a:srgbClr val="3E4543"/>
              </a:solidFill>
              <a:latin typeface="FSAlbert" panose="02000503040000020004" pitchFamily="50" charset="0"/>
            </a:endParaRPr>
          </a:p>
          <a:p>
            <a:endParaRPr lang="en-GB" dirty="0">
              <a:solidFill>
                <a:srgbClr val="3E4543"/>
              </a:solidFill>
              <a:latin typeface="FSAlbert" panose="02000503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A36AF-0C51-454D-BA32-5EC952854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45" y="1988064"/>
            <a:ext cx="2246923" cy="224692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CDB164E-10B6-45C8-AF37-965255810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3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Campaign Help &amp; Support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DB56E-A715-4B98-9980-BF9173125B37}"/>
              </a:ext>
            </a:extLst>
          </p:cNvPr>
          <p:cNvSpPr txBox="1"/>
          <p:nvPr/>
        </p:nvSpPr>
        <p:spPr>
          <a:xfrm>
            <a:off x="394932" y="1484234"/>
            <a:ext cx="823902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3E4543"/>
                </a:solidFill>
              </a:rPr>
              <a:t>Planning Your Campaign - </a:t>
            </a:r>
            <a:r>
              <a:rPr lang="en-GB" sz="2200" dirty="0">
                <a:solidFill>
                  <a:srgbClr val="3E4543"/>
                </a:solidFill>
              </a:rPr>
              <a:t>Here are some simple tips to help you plan your campaign:</a:t>
            </a:r>
          </a:p>
          <a:p>
            <a:endParaRPr lang="en-GB" sz="2200" b="1" dirty="0">
              <a:solidFill>
                <a:srgbClr val="3E4543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Follow the video manifesto guidance; have fun and be creative! https://www.youtube.com/watch?v=kxJPdIAe6qI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b="1" dirty="0">
              <a:solidFill>
                <a:srgbClr val="3E4543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Get your college friends to help you campaign (following the rules) and help you spread the word!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Work together, if another candidate shares similar goals to yourself then why not join forces and campaign together? Remember there are 4 different roles in this election.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Keep your slogan catchy, memorable and simple!</a:t>
            </a:r>
          </a:p>
          <a:p>
            <a:endParaRPr lang="en-GB" sz="2200" dirty="0">
              <a:solidFill>
                <a:srgbClr val="3E4543"/>
              </a:solidFill>
              <a:latin typeface="FSAlbert" panose="02000503040000020004" pitchFamily="50" charset="0"/>
            </a:endParaRPr>
          </a:p>
          <a:p>
            <a:endParaRPr lang="en-GB" dirty="0">
              <a:solidFill>
                <a:srgbClr val="3E4543"/>
              </a:solidFill>
              <a:latin typeface="FSAlbert" panose="02000503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A36AF-0C51-454D-BA32-5EC952854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45" y="1988064"/>
            <a:ext cx="2246923" cy="224692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D8E80D9-F97B-4A52-8A60-919DA438A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8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Campaign Help &amp; Support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DB56E-A715-4B98-9980-BF9173125B37}"/>
              </a:ext>
            </a:extLst>
          </p:cNvPr>
          <p:cNvSpPr txBox="1"/>
          <p:nvPr/>
        </p:nvSpPr>
        <p:spPr>
          <a:xfrm>
            <a:off x="394932" y="1484234"/>
            <a:ext cx="936181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>
                <a:solidFill>
                  <a:srgbClr val="3E4543"/>
                </a:solidFill>
              </a:rPr>
              <a:t>Speak to Students - </a:t>
            </a:r>
            <a:r>
              <a:rPr lang="en-GB" sz="2200" dirty="0">
                <a:solidFill>
                  <a:srgbClr val="3E4543"/>
                </a:solidFill>
              </a:rPr>
              <a:t>This is probably the </a:t>
            </a:r>
            <a:r>
              <a:rPr lang="en-GB" sz="2200" b="1" dirty="0">
                <a:solidFill>
                  <a:srgbClr val="3E4543"/>
                </a:solidFill>
              </a:rPr>
              <a:t>MOST</a:t>
            </a:r>
            <a:r>
              <a:rPr lang="en-GB" sz="2200" dirty="0">
                <a:solidFill>
                  <a:srgbClr val="3E4543"/>
                </a:solidFill>
              </a:rPr>
              <a:t> important part of your campaign!  Below are some top tips: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Speak to you class friends and your course reps about the elections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Speak to your department’s tutors to arrange to speak in other online classes</a:t>
            </a:r>
            <a:r>
              <a:rPr lang="en-GB" sz="2200" b="1" dirty="0">
                <a:solidFill>
                  <a:srgbClr val="FF0000"/>
                </a:solidFill>
              </a:rPr>
              <a:t>*</a:t>
            </a:r>
            <a:r>
              <a:rPr lang="en-GB" sz="2200" b="1" dirty="0">
                <a:solidFill>
                  <a:srgbClr val="3E4543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Remember be brief and straight to the point, you want them to remember what you have said.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Focus on your key ideas and what you will do if you are elected.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Use social media to promote your campaign too!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E4543"/>
                </a:solidFill>
              </a:rPr>
              <a:t>Remember  to always be kind, polite and respectful!</a:t>
            </a:r>
            <a:endParaRPr lang="en-GB" sz="2200" dirty="0"/>
          </a:p>
          <a:p>
            <a:pPr algn="ctr"/>
            <a:r>
              <a:rPr lang="en-GB" sz="2200" dirty="0">
                <a:solidFill>
                  <a:srgbClr val="FF0000"/>
                </a:solidFill>
                <a:latin typeface="FSAlbert" panose="02000503040000020004" pitchFamily="50" charset="0"/>
              </a:rPr>
              <a:t>*</a:t>
            </a:r>
            <a:endParaRPr lang="en-GB" sz="2200" b="1" dirty="0">
              <a:solidFill>
                <a:srgbClr val="FF0000"/>
              </a:solidFill>
              <a:latin typeface="FSAlbert" panose="02000503040000020004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A36AF-0C51-454D-BA32-5EC952854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45" y="1988064"/>
            <a:ext cx="2246923" cy="2246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673469-ACE7-4664-8FB3-64ECECC8F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45" y="2140464"/>
            <a:ext cx="2246923" cy="22469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EE1285-CB87-4819-BCAF-4CA87AA99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B4A3-694E-498D-B103-A7248E6B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34719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00B0F0"/>
                </a:solidFill>
              </a:rPr>
            </a:br>
            <a:br>
              <a:rPr lang="en-GB" b="1" dirty="0">
                <a:solidFill>
                  <a:srgbClr val="00B0F0"/>
                </a:solidFill>
              </a:rPr>
            </a:br>
            <a:r>
              <a:rPr lang="en-GB" b="1" dirty="0">
                <a:solidFill>
                  <a:srgbClr val="00B0F0"/>
                </a:solidFill>
              </a:rPr>
              <a:t>Campaign Help &amp; Support</a:t>
            </a:r>
            <a:br>
              <a:rPr lang="en-GB" b="1" dirty="0">
                <a:solidFill>
                  <a:srgbClr val="00B0F0"/>
                </a:solidFill>
              </a:rPr>
            </a:br>
            <a:br>
              <a:rPr lang="en-GB" b="1" dirty="0">
                <a:solidFill>
                  <a:srgbClr val="00B0F0"/>
                </a:solidFill>
              </a:rPr>
            </a:b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9096F-A336-40CF-BCCA-04E71AB27F25}"/>
              </a:ext>
            </a:extLst>
          </p:cNvPr>
          <p:cNvSpPr txBox="1"/>
          <p:nvPr/>
        </p:nvSpPr>
        <p:spPr>
          <a:xfrm>
            <a:off x="954741" y="1579666"/>
            <a:ext cx="76917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 you have any ideas on how you want to run your campaign? </a:t>
            </a:r>
          </a:p>
          <a:p>
            <a:r>
              <a:rPr lang="en-GB" sz="2000" dirty="0"/>
              <a:t>Below are ideas that you can scaffold to help bring your own ideas together.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Have a campaigns team (Please provide a list)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Flyers, campaign plan – each of you can sit down with AZ/UR and go through this so we have a plan of action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Drop in to classes (Ask permission from teacher)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 shirts – print your role and slogan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Have you completed your campaign agreement?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You will get a copy of the Elections &amp; Referenda Regulations 2024 – Any Qs?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76C8F-1374-47E0-83F0-6A5D4686D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36" y="1997029"/>
            <a:ext cx="2246923" cy="2246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3FFFF4-09BB-439B-9BD1-59B47848EDE7}"/>
              </a:ext>
            </a:extLst>
          </p:cNvPr>
          <p:cNvSpPr/>
          <p:nvPr/>
        </p:nvSpPr>
        <p:spPr>
          <a:xfrm>
            <a:off x="0" y="6247598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61E549D-57D3-4858-BB45-8A7FD3A4B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7F6E33B-897A-4E91-887B-970F53570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6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5FB9-62E8-4E34-B4E1-DB7812AF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Campaign Budget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5D2D-8416-4B5E-8B21-E6FABE852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953" y="1855188"/>
            <a:ext cx="671008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Returning Officer (Amer Zaman) shall set a maximum campaign budget of £50 each candidate </a:t>
            </a:r>
          </a:p>
          <a:p>
            <a:pPr marL="0" indent="0">
              <a:buNone/>
            </a:pPr>
            <a:r>
              <a:rPr lang="en-GB" dirty="0"/>
              <a:t>Candidates must submit a campaign spending return prior to the close of voting detailing all expenditure and providing evidence</a:t>
            </a:r>
          </a:p>
          <a:p>
            <a:pPr marL="0" indent="0">
              <a:buNone/>
            </a:pPr>
            <a:r>
              <a:rPr lang="en-GB" dirty="0"/>
              <a:t>Failure to provide details of campaign expenditure will result in action against the candidate from the Returning Officer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117FB-84F1-4D95-A408-AB733697A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69" y="1690688"/>
            <a:ext cx="2249619" cy="2243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62EEB-24C3-4543-B752-4D7600432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4288"/>
            <a:ext cx="12192000" cy="49987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DDAEFD6-3DED-424D-8485-6DA772F5D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5109" y="6557640"/>
            <a:ext cx="7131055" cy="2331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2893588-B16C-4882-825A-F397B58DA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2363-26CE-484A-A9B5-1FE86FA7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70294" cy="1325563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About your role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0BEAE-22E3-4394-9A37-780E4ADB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69" y="1690688"/>
            <a:ext cx="2249619" cy="2243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A1D40A-91FE-4CE3-B6F0-3A88490E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8128"/>
            <a:ext cx="12192000" cy="4998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E8CB170-18FF-4AE1-91AD-E3210117F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5109" y="6492875"/>
            <a:ext cx="7131055" cy="233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6ABF7E-7FFF-460C-A3CC-FCA0C01F4F31}"/>
              </a:ext>
            </a:extLst>
          </p:cNvPr>
          <p:cNvSpPr txBox="1"/>
          <p:nvPr/>
        </p:nvSpPr>
        <p:spPr>
          <a:xfrm>
            <a:off x="846012" y="1536174"/>
            <a:ext cx="69073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Equality, Diversity &amp; Inclusion </a:t>
            </a:r>
          </a:p>
          <a:p>
            <a:r>
              <a:rPr lang="en-GB" sz="2000" dirty="0"/>
              <a:t>Education and Welfare FE</a:t>
            </a:r>
          </a:p>
          <a:p>
            <a:r>
              <a:rPr lang="en-GB" sz="2000" dirty="0"/>
              <a:t>Education and Welfare HE</a:t>
            </a:r>
          </a:p>
          <a:p>
            <a:r>
              <a:rPr lang="en-GB" sz="2000" dirty="0"/>
              <a:t>You will be working 1 day a week which will equate to 7.5 hours a week. You will work on the days you have free on your timetable (£12.21)</a:t>
            </a:r>
          </a:p>
          <a:p>
            <a:endParaRPr lang="en-GB" sz="2000" dirty="0"/>
          </a:p>
          <a:p>
            <a:r>
              <a:rPr lang="en-GB" sz="2800" dirty="0"/>
              <a:t>President </a:t>
            </a:r>
          </a:p>
          <a:p>
            <a:r>
              <a:rPr lang="en-GB" sz="2000" dirty="0"/>
              <a:t>You will work on a full time basis 35 hours a week. (TBC)</a:t>
            </a:r>
          </a:p>
          <a:p>
            <a:endParaRPr lang="en-GB" sz="2000" dirty="0"/>
          </a:p>
          <a:p>
            <a:r>
              <a:rPr lang="en-GB" sz="2000" dirty="0"/>
              <a:t>Any information that you are unfamiliar with on the job description please ask.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CB1C2E-484D-45E7-A153-785314E41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2363-26CE-484A-A9B5-1FE86FA7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70294" cy="1325563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About your role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0BEAE-22E3-4394-9A37-780E4ADB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69" y="1690688"/>
            <a:ext cx="2249619" cy="2243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A1D40A-91FE-4CE3-B6F0-3A88490E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8128"/>
            <a:ext cx="12192000" cy="4998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E8CB170-18FF-4AE1-91AD-E3210117F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5109" y="6492875"/>
            <a:ext cx="7131055" cy="233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6ABF7E-7FFF-460C-A3CC-FCA0C01F4F31}"/>
              </a:ext>
            </a:extLst>
          </p:cNvPr>
          <p:cNvSpPr txBox="1"/>
          <p:nvPr/>
        </p:nvSpPr>
        <p:spPr>
          <a:xfrm>
            <a:off x="595001" y="1575209"/>
            <a:ext cx="72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Each of the student officer roles have their own unique duties and responsibilities, however, all student officers work together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Help improve the college experience for everyone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Represent all students and make sure that their voices are heard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Work with the college to represent the views of students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Campaign and raise awareness around key issues impacting students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Organise, run and attend various meetings and committees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Encourage students to participate in Students’ Union activities and events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CB1C2E-484D-45E7-A153-785314E41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73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Complaints and Appeals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DB56E-A715-4B98-9980-BF9173125B37}"/>
              </a:ext>
            </a:extLst>
          </p:cNvPr>
          <p:cNvSpPr txBox="1"/>
          <p:nvPr/>
        </p:nvSpPr>
        <p:spPr>
          <a:xfrm>
            <a:off x="394932" y="1408819"/>
            <a:ext cx="9155213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4543"/>
                </a:solidFill>
              </a:rPr>
              <a:t>Any member of the Union, election official or member of College staff may submit a complaint about conduct of the candidate(s) or their campaigner(s).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4543"/>
                </a:solidFill>
              </a:rPr>
              <a:t>All complaints must be submitted </a:t>
            </a:r>
            <a:r>
              <a:rPr lang="en-GB" sz="2000" b="1" dirty="0">
                <a:solidFill>
                  <a:srgbClr val="3E4543"/>
                </a:solidFill>
              </a:rPr>
              <a:t>in writing</a:t>
            </a:r>
            <a:r>
              <a:rPr lang="en-GB" sz="2000" dirty="0">
                <a:solidFill>
                  <a:srgbClr val="3E4543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4543"/>
                </a:solidFill>
              </a:rPr>
              <a:t>Complaints against any candidate must be submitted </a:t>
            </a:r>
            <a:r>
              <a:rPr lang="en-GB" sz="2000" b="1" dirty="0">
                <a:solidFill>
                  <a:srgbClr val="3E4543"/>
                </a:solidFill>
              </a:rPr>
              <a:t>before</a:t>
            </a:r>
            <a:r>
              <a:rPr lang="en-GB" sz="2000" dirty="0">
                <a:solidFill>
                  <a:srgbClr val="3E4543"/>
                </a:solidFill>
              </a:rPr>
              <a:t> voting closes.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4543"/>
                </a:solidFill>
              </a:rPr>
              <a:t>National Union of Students (NUS) are the Returning Officer for this election which means that any appeals to the decision following a complaint will be handled using the NUS appeals process.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4543"/>
                </a:solidFill>
              </a:rPr>
              <a:t>Amer Zaman (BCSU Student Voice Coordinator) is the Deputy Returning Officer for this election. </a:t>
            </a:r>
          </a:p>
          <a:p>
            <a:pPr>
              <a:spcAft>
                <a:spcPts val="600"/>
              </a:spcAft>
            </a:pPr>
            <a:endParaRPr lang="en-GB" sz="2000" dirty="0">
              <a:solidFill>
                <a:srgbClr val="3E4543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3E4543"/>
                </a:solidFill>
              </a:rPr>
              <a:t>Full details can be found in the election rules, any questions then please contact </a:t>
            </a:r>
            <a:r>
              <a:rPr lang="en-GB" sz="2000" b="1" dirty="0">
                <a:solidFill>
                  <a:srgbClr val="3E4543"/>
                </a:solidFill>
                <a:hlinkClick r:id="rId6"/>
              </a:rPr>
              <a:t>studentvoice@bradfordcollege.ac.uk</a:t>
            </a:r>
            <a:r>
              <a:rPr lang="en-GB" sz="2000" b="1" dirty="0">
                <a:solidFill>
                  <a:srgbClr val="3E4543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sz="2200" b="1" dirty="0">
              <a:solidFill>
                <a:srgbClr val="3E4543"/>
              </a:solidFill>
              <a:latin typeface="FSAlbert" panose="0200050304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3CAFE-43DF-4FA4-A07F-39A648258F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04" y="1963858"/>
            <a:ext cx="2295336" cy="2295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110177A-59F3-4725-BA9C-D637FEFD3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89E0-E3E3-4BEC-8822-F293A4B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552" y="2766218"/>
            <a:ext cx="6803693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00B0F0"/>
                </a:solidFill>
              </a:rPr>
              <a:t>Any Questions?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29322F-5C54-41F6-896A-D6121A4E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6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05B7-4E44-4494-AE4F-EE9BD237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510483"/>
            <a:ext cx="10776857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E4543"/>
                </a:solidFill>
              </a:rPr>
              <a:t>Congratulations and well done for nominating yourself to stand for election in the </a:t>
            </a:r>
            <a:r>
              <a:rPr lang="en-GB" b="1" dirty="0">
                <a:solidFill>
                  <a:srgbClr val="3E4543"/>
                </a:solidFill>
              </a:rPr>
              <a:t>Bradford College Students’ Union Elections 2025/2026!</a:t>
            </a:r>
          </a:p>
          <a:p>
            <a:pPr marL="0" indent="0">
              <a:buNone/>
            </a:pPr>
            <a:endParaRPr lang="en-GB" dirty="0">
              <a:solidFill>
                <a:srgbClr val="3E4543"/>
              </a:solidFill>
              <a:latin typeface="FSAlbert" panose="02000503040000020004" pitchFamily="50" charset="0"/>
            </a:endParaRPr>
          </a:p>
          <a:p>
            <a:pPr marL="0" indent="0">
              <a:buNone/>
            </a:pPr>
            <a:endParaRPr lang="en-GB" dirty="0">
              <a:solidFill>
                <a:srgbClr val="3E4543"/>
              </a:solidFill>
              <a:latin typeface="FSAlbert" panose="02000503040000020004" pitchFamily="50" charset="0"/>
            </a:endParaRPr>
          </a:p>
          <a:p>
            <a:pPr marL="0" indent="0">
              <a:buNone/>
            </a:pPr>
            <a:endParaRPr lang="en-GB" dirty="0">
              <a:solidFill>
                <a:srgbClr val="3E4543"/>
              </a:solidFill>
              <a:latin typeface="FSAlbert" panose="0200050304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62029-CD1C-4B3F-A847-F59D0EF5D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9" y="2448933"/>
            <a:ext cx="5400000" cy="359967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3324D07-0A29-4959-8D9E-6E0EEA169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66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13E2A-0FE5-49B6-84E1-3591E61E9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81" y="1191526"/>
            <a:ext cx="5760000" cy="38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393FE1-38E8-4E26-A60F-BE577EE2C0EC}"/>
              </a:ext>
            </a:extLst>
          </p:cNvPr>
          <p:cNvSpPr/>
          <p:nvPr/>
        </p:nvSpPr>
        <p:spPr>
          <a:xfrm>
            <a:off x="1019153" y="1006860"/>
            <a:ext cx="3468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B0F0"/>
                </a:solidFill>
                <a:latin typeface="Gotham Ultra" panose="02000000000000000000" pitchFamily="50" charset="0"/>
              </a:rPr>
              <a:t>Good Luck!</a:t>
            </a:r>
            <a:endParaRPr lang="en-GB" sz="4400" dirty="0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789387-6BF0-4A49-BE81-527DB194B637}"/>
              </a:ext>
            </a:extLst>
          </p:cNvPr>
          <p:cNvSpPr/>
          <p:nvPr/>
        </p:nvSpPr>
        <p:spPr>
          <a:xfrm>
            <a:off x="575863" y="1965116"/>
            <a:ext cx="4355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>
                <a:solidFill>
                  <a:srgbClr val="3E4543"/>
                </a:solidFill>
                <a:latin typeface="FSAlbert" panose="02000503040000020004" pitchFamily="50" charset="0"/>
              </a:rPr>
              <a:t>Enjoy the experience, be inspired and good luck with your campaigns!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EAFC49-9AB0-4649-B95A-B3F8EA74B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1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What we’re going to cover: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05B7-4E44-4494-AE4F-EE9BD237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32"/>
            <a:ext cx="11143925" cy="435133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3200" b="1" dirty="0">
                <a:solidFill>
                  <a:srgbClr val="3E4543"/>
                </a:solidFill>
              </a:rPr>
              <a:t>Election Rules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3200" b="1" dirty="0">
                <a:solidFill>
                  <a:srgbClr val="3E4543"/>
                </a:solidFill>
              </a:rPr>
              <a:t>Behaviour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3200" b="1" dirty="0">
                <a:solidFill>
                  <a:srgbClr val="3E4543"/>
                </a:solidFill>
              </a:rPr>
              <a:t>Campaign Help &amp; Support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3200" b="1" dirty="0">
                <a:solidFill>
                  <a:srgbClr val="3E4543"/>
                </a:solidFill>
              </a:rPr>
              <a:t>About your role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3200" b="1" dirty="0">
                <a:solidFill>
                  <a:srgbClr val="3E4543"/>
                </a:solidFill>
              </a:rPr>
              <a:t>Complaints &amp; Appeals</a:t>
            </a:r>
          </a:p>
          <a:p>
            <a:pPr marL="0" indent="0">
              <a:buNone/>
            </a:pPr>
            <a:endParaRPr lang="en-GB" dirty="0">
              <a:solidFill>
                <a:srgbClr val="3E4543"/>
              </a:solidFill>
              <a:latin typeface="FSAlbert" panose="0200050304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8BC629-2D3F-44BD-A2D8-45C0BA2C0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0392" y="282381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8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E199-CA87-431C-92AE-B78DEC63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26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What is the Students’ Union?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2084-85CE-4A7F-AFC9-5ECEC72A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We are a charity led by students for students with a vision to play a key role in transforming the lives of students through support, representation and opportunities. </a:t>
            </a:r>
          </a:p>
          <a:p>
            <a:r>
              <a:rPr lang="en-GB" dirty="0"/>
              <a:t>Quite simply, we are here to make student life better and we aim to do this through capturing the Student Voice. </a:t>
            </a:r>
          </a:p>
          <a:p>
            <a:r>
              <a:rPr lang="en-GB" dirty="0"/>
              <a:t>With the help of elected Student Officers and Student Representatives we want to hear your ideas, views and opinions on topics that matter to you as a student so that we can help improve college life for everyone. </a:t>
            </a:r>
          </a:p>
          <a:p>
            <a:r>
              <a:rPr lang="en-GB" dirty="0"/>
              <a:t>As a charity we are independent from the college, however, we work closely with them to ensure that students have the best experience during their time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0055D55-EFF1-489A-891A-1E551EC68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0392" y="282381"/>
            <a:ext cx="2536676" cy="6001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11D292-AD46-4583-836C-9C9E892BAD37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BEEE24C-7FAD-4AA5-AF56-5AF02864D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9E40-61E4-4BF4-857A-19892FF8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What is Student Voice?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BAF5A-3FAE-4A27-A6B8-868A402E5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Student Voice is about listening to the views and opinions of students (with the help of course reps) to make positive changes to the learning experience of everyone! </a:t>
            </a:r>
          </a:p>
          <a:p>
            <a:r>
              <a:rPr lang="en-GB" dirty="0"/>
              <a:t>It’s your education and you have the power to influence college decision making so that you can be satisfied with your course and your learning!</a:t>
            </a:r>
          </a:p>
          <a:p>
            <a:r>
              <a:rPr lang="en-GB" dirty="0"/>
              <a:t>Coordinate course reps and their training across the college at all levels (FE and HE)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BBF316C-E0BA-4A00-805B-03290D86B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0392" y="282381"/>
            <a:ext cx="2536676" cy="6001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76C206-B95A-4D10-BA3F-D9C5FCF0ECC3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EB1956-8846-42AD-AE35-9F627286F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8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Election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05B7-4E44-4494-AE4F-EE9BD237C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E4543"/>
                </a:solidFill>
              </a:rPr>
              <a:t>Elections need to be carried out freely and fairly, they are an important part of Bradford College Students’ Union (BCSU) and are a mechanism for the student body to decide who they want to represent them. </a:t>
            </a:r>
          </a:p>
          <a:p>
            <a:pPr marL="0" indent="0">
              <a:buNone/>
            </a:pPr>
            <a:endParaRPr lang="en-GB" dirty="0">
              <a:solidFill>
                <a:srgbClr val="3E4543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E4543"/>
                </a:solidFill>
              </a:rPr>
              <a:t>As a candidate standing for election you must make sure that you follow the election rules and you will have access to a written copy of them.</a:t>
            </a:r>
          </a:p>
          <a:p>
            <a:pPr marL="0" indent="0">
              <a:buNone/>
            </a:pPr>
            <a:endParaRPr lang="en-GB" dirty="0">
              <a:solidFill>
                <a:srgbClr val="3E4543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E4543"/>
                </a:solidFill>
              </a:rPr>
              <a:t>Please read them carefully and make sure that you understand them, if in doubt contact </a:t>
            </a:r>
            <a:r>
              <a:rPr lang="en-GB" b="1" dirty="0">
                <a:solidFill>
                  <a:srgbClr val="3E4543"/>
                </a:solidFill>
                <a:hlinkClick r:id="rId2"/>
              </a:rPr>
              <a:t>studentvoice@bradfordcollege.ac.uk</a:t>
            </a:r>
            <a:r>
              <a:rPr lang="en-GB" b="1" dirty="0">
                <a:solidFill>
                  <a:srgbClr val="3E4543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8659E62-EF61-443A-801B-61FB93A87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6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Election Rules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05B7-4E44-4494-AE4F-EE9BD237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874"/>
            <a:ext cx="10515600" cy="4744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3E4543"/>
                </a:solidFill>
              </a:rPr>
              <a:t>Below are some of the key rules:</a:t>
            </a:r>
          </a:p>
          <a:p>
            <a:r>
              <a:rPr lang="en-GB" sz="2600" b="1" dirty="0">
                <a:solidFill>
                  <a:srgbClr val="3E4543"/>
                </a:solidFill>
              </a:rPr>
              <a:t>You are responsible for your actions and the actions of those campaigning on your behalf. </a:t>
            </a:r>
          </a:p>
          <a:p>
            <a:endParaRPr lang="en-GB" sz="2600" b="1" dirty="0">
              <a:solidFill>
                <a:srgbClr val="3E4543"/>
              </a:solidFill>
            </a:endParaRPr>
          </a:p>
          <a:p>
            <a:r>
              <a:rPr lang="en-GB" sz="2600" b="1" dirty="0">
                <a:solidFill>
                  <a:srgbClr val="3E4543"/>
                </a:solidFill>
              </a:rPr>
              <a:t>You must follow requests that are made by BCSU elections staff.</a:t>
            </a:r>
          </a:p>
          <a:p>
            <a:endParaRPr lang="en-GB" sz="2600" b="1" dirty="0">
              <a:solidFill>
                <a:srgbClr val="3E4543"/>
              </a:solidFill>
            </a:endParaRPr>
          </a:p>
          <a:p>
            <a:r>
              <a:rPr lang="en-GB" sz="2600" b="1" dirty="0">
                <a:solidFill>
                  <a:srgbClr val="3E4543"/>
                </a:solidFill>
              </a:rPr>
              <a:t>Campaigning must be done in a safe way</a:t>
            </a:r>
          </a:p>
          <a:p>
            <a:endParaRPr lang="en-GB" sz="2600" b="1" dirty="0">
              <a:solidFill>
                <a:srgbClr val="3E4543"/>
              </a:solidFill>
            </a:endParaRPr>
          </a:p>
          <a:p>
            <a:r>
              <a:rPr lang="en-GB" sz="2600" b="1" dirty="0">
                <a:solidFill>
                  <a:srgbClr val="3E4543"/>
                </a:solidFill>
              </a:rPr>
              <a:t>You must leave other candidates campaigns alone, if you believe that there is a problem with it then you must report it to BCSU.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D982C5C-0808-40FB-8602-A3E5A0781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7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Gotham Ultra" panose="02000000000000000000" pitchFamily="50" charset="0"/>
              </a:rPr>
              <a:t>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05B7-4E44-4494-AE4F-EE9BD237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3" y="1487513"/>
            <a:ext cx="11127765" cy="4583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3E4543"/>
                </a:solidFill>
              </a:rPr>
              <a:t>As a candidate standing in these elections you (and your campaign helpers) are representing the Students’ Union and Bradford College. </a:t>
            </a:r>
          </a:p>
          <a:p>
            <a:pPr marL="0" indent="0">
              <a:buNone/>
            </a:pPr>
            <a:endParaRPr lang="en-GB" sz="2600" dirty="0">
              <a:solidFill>
                <a:srgbClr val="3E4543"/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3E4543"/>
                </a:solidFill>
              </a:rPr>
              <a:t>You are part of a democratic process and it is important that you behave in a way that does not damage the reputation of BCSU or Bradford College. </a:t>
            </a:r>
          </a:p>
          <a:p>
            <a:pPr marL="0" indent="0">
              <a:buNone/>
            </a:pPr>
            <a:endParaRPr lang="en-GB" sz="2600" dirty="0">
              <a:solidFill>
                <a:srgbClr val="3E4543"/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3E4543"/>
                </a:solidFill>
              </a:rPr>
              <a:t>You will be asked to sign a campaign agreement which means that you agree to campaign in a way that is fair, honest and respectful of others. </a:t>
            </a:r>
          </a:p>
          <a:p>
            <a:pPr marL="0" indent="0">
              <a:buNone/>
            </a:pPr>
            <a:endParaRPr lang="en-GB" sz="2600" dirty="0">
              <a:solidFill>
                <a:srgbClr val="3E4543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3E4543"/>
                </a:solidFill>
              </a:rPr>
              <a:t>*For anyone who does not follow the election and campaign rules, it could result in withdrawal from the elections and/or college disciplinary action.*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62EB3C6-D8D5-4675-96E4-84F21B4F6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9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180E-E881-4FE7-90B3-DD5DB337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1" y="217825"/>
            <a:ext cx="10515600" cy="77285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B0F0"/>
                </a:solidFill>
                <a:latin typeface="Gotham Ultra" panose="02000000000000000000" pitchFamily="50" charset="0"/>
              </a:rPr>
              <a:t>Elections Timeline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1CDCF-9B28-45C1-A946-399FA9F685E6}"/>
              </a:ext>
            </a:extLst>
          </p:cNvPr>
          <p:cNvSpPr/>
          <p:nvPr/>
        </p:nvSpPr>
        <p:spPr>
          <a:xfrm>
            <a:off x="0" y="6265527"/>
            <a:ext cx="12192000" cy="391124"/>
          </a:xfrm>
          <a:prstGeom prst="rect">
            <a:avLst/>
          </a:prstGeom>
          <a:solidFill>
            <a:srgbClr val="34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34AEBC"/>
                </a:solidFill>
              </a:rPr>
              <a:t>i</a:t>
            </a:r>
            <a:endParaRPr lang="en-GB" dirty="0">
              <a:solidFill>
                <a:srgbClr val="34AEBC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6A3A8B4-6CAE-4B04-A169-9A47DD1B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968" y="6340739"/>
            <a:ext cx="7131055" cy="2331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94FEED-9D5D-4BD4-B25D-C1B483DD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4696" y="5868170"/>
            <a:ext cx="1832372" cy="257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DC2104-D4F8-4FE6-9EF5-1863FADF6344}"/>
              </a:ext>
            </a:extLst>
          </p:cNvPr>
          <p:cNvSpPr/>
          <p:nvPr/>
        </p:nvSpPr>
        <p:spPr>
          <a:xfrm>
            <a:off x="117451" y="1220719"/>
            <a:ext cx="940397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b="1" dirty="0">
                <a:solidFill>
                  <a:srgbClr val="34AEBC"/>
                </a:solidFill>
                <a:latin typeface="Verdana" panose="020B0604030504040204" pitchFamily="34" charset="0"/>
              </a:rPr>
              <a:t>••</a:t>
            </a:r>
            <a:r>
              <a:rPr lang="en-GB" sz="2000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/>
              <a:t>12</a:t>
            </a:r>
            <a:r>
              <a:rPr lang="en-GB" sz="2400" b="1" i="1" dirty="0"/>
              <a:t>th</a:t>
            </a:r>
            <a:r>
              <a:rPr lang="en-GB" sz="2400" b="1" dirty="0"/>
              <a:t> November 2025</a:t>
            </a:r>
            <a:r>
              <a:rPr lang="en-GB" sz="2400" b="1" dirty="0">
                <a:solidFill>
                  <a:srgbClr val="333333"/>
                </a:solidFill>
              </a:rPr>
              <a:t>- Online nominations open</a:t>
            </a:r>
          </a:p>
          <a:p>
            <a:pPr>
              <a:spcAft>
                <a:spcPts val="800"/>
              </a:spcAft>
            </a:pPr>
            <a:br>
              <a:rPr lang="en-GB" sz="2400" b="1" dirty="0">
                <a:solidFill>
                  <a:srgbClr val="333333"/>
                </a:solidFill>
              </a:rPr>
            </a:br>
            <a:r>
              <a:rPr lang="en-GB" sz="2400" b="1" dirty="0">
                <a:solidFill>
                  <a:srgbClr val="34AEBC"/>
                </a:solidFill>
              </a:rPr>
              <a:t>••</a:t>
            </a:r>
            <a:r>
              <a:rPr lang="en-GB" sz="2400" b="1" dirty="0">
                <a:solidFill>
                  <a:srgbClr val="333333"/>
                </a:solidFill>
              </a:rPr>
              <a:t> </a:t>
            </a:r>
            <a:r>
              <a:rPr lang="en-GB" sz="2400" b="1" dirty="0"/>
              <a:t> 19</a:t>
            </a:r>
            <a:r>
              <a:rPr lang="en-GB" sz="2400" b="1" i="1" dirty="0"/>
              <a:t>th</a:t>
            </a:r>
            <a:r>
              <a:rPr lang="en-GB" sz="2400" b="1" dirty="0"/>
              <a:t> November 2025</a:t>
            </a:r>
            <a:r>
              <a:rPr lang="en-GB" sz="2400" b="1" dirty="0">
                <a:solidFill>
                  <a:srgbClr val="333333"/>
                </a:solidFill>
              </a:rPr>
              <a:t>- - Nominations close at midnight</a:t>
            </a:r>
          </a:p>
          <a:p>
            <a:pPr>
              <a:spcAft>
                <a:spcPts val="800"/>
              </a:spcAft>
            </a:pPr>
            <a:endParaRPr lang="en-GB" sz="2400" b="1" dirty="0">
              <a:solidFill>
                <a:srgbClr val="333333"/>
              </a:solidFill>
            </a:endParaRPr>
          </a:p>
          <a:p>
            <a:pPr>
              <a:spcAft>
                <a:spcPts val="800"/>
              </a:spcAft>
            </a:pPr>
            <a:r>
              <a:rPr lang="en-GB" sz="2400" b="1" dirty="0">
                <a:solidFill>
                  <a:srgbClr val="34AEBC"/>
                </a:solidFill>
              </a:rPr>
              <a:t>••</a:t>
            </a:r>
            <a:r>
              <a:rPr lang="en-GB" sz="2400" b="1" dirty="0">
                <a:solidFill>
                  <a:srgbClr val="333333"/>
                </a:solidFill>
              </a:rPr>
              <a:t> 21st  November 2025- Candidate Briefings</a:t>
            </a:r>
          </a:p>
          <a:p>
            <a:pPr>
              <a:spcAft>
                <a:spcPts val="800"/>
              </a:spcAft>
            </a:pPr>
            <a:br>
              <a:rPr lang="en-GB" sz="2400" b="1" dirty="0">
                <a:solidFill>
                  <a:srgbClr val="333333"/>
                </a:solidFill>
              </a:rPr>
            </a:br>
            <a:r>
              <a:rPr lang="en-GB" sz="2400" b="1" dirty="0">
                <a:solidFill>
                  <a:srgbClr val="34AEBC"/>
                </a:solidFill>
              </a:rPr>
              <a:t>••</a:t>
            </a:r>
            <a:r>
              <a:rPr lang="en-GB" sz="2400" b="1" dirty="0">
                <a:solidFill>
                  <a:srgbClr val="333333"/>
                </a:solidFill>
              </a:rPr>
              <a:t> 24th November  – 28th November 2025 Candidate campaigning</a:t>
            </a:r>
          </a:p>
          <a:p>
            <a:pPr>
              <a:spcAft>
                <a:spcPts val="800"/>
              </a:spcAft>
            </a:pPr>
            <a:br>
              <a:rPr lang="en-GB" sz="2400" b="1" dirty="0">
                <a:solidFill>
                  <a:srgbClr val="333333"/>
                </a:solidFill>
              </a:rPr>
            </a:br>
            <a:r>
              <a:rPr lang="en-GB" sz="2400" b="1" dirty="0">
                <a:solidFill>
                  <a:srgbClr val="34AEBC"/>
                </a:solidFill>
              </a:rPr>
              <a:t>••</a:t>
            </a:r>
            <a:r>
              <a:rPr lang="en-GB" sz="2400" b="1" dirty="0">
                <a:solidFill>
                  <a:srgbClr val="333333"/>
                </a:solidFill>
              </a:rPr>
              <a:t> 2nd &amp; 3rd December 2025- Online voting</a:t>
            </a:r>
          </a:p>
          <a:p>
            <a:pPr>
              <a:spcAft>
                <a:spcPts val="800"/>
              </a:spcAft>
            </a:pPr>
            <a:br>
              <a:rPr lang="en-GB" sz="2400" b="1" dirty="0">
                <a:solidFill>
                  <a:srgbClr val="333333"/>
                </a:solidFill>
              </a:rPr>
            </a:br>
            <a:r>
              <a:rPr lang="en-GB" sz="2400" b="1" dirty="0">
                <a:solidFill>
                  <a:srgbClr val="34AEBC"/>
                </a:solidFill>
              </a:rPr>
              <a:t>••</a:t>
            </a:r>
            <a:r>
              <a:rPr lang="en-GB" sz="2400" b="1" dirty="0">
                <a:solidFill>
                  <a:srgbClr val="333333"/>
                </a:solidFill>
              </a:rPr>
              <a:t> 5</a:t>
            </a:r>
            <a:r>
              <a:rPr lang="en-GB" sz="2400" b="1" baseline="30000" dirty="0">
                <a:solidFill>
                  <a:srgbClr val="333333"/>
                </a:solidFill>
              </a:rPr>
              <a:t>th</a:t>
            </a:r>
            <a:r>
              <a:rPr lang="en-GB" sz="2400" b="1" dirty="0">
                <a:solidFill>
                  <a:srgbClr val="333333"/>
                </a:solidFill>
              </a:rPr>
              <a:t> December - Winners announced!</a:t>
            </a:r>
            <a:endParaRPr lang="en-GB" sz="2400" b="1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7413FD-DACE-4389-A1E8-BA4460BDD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153" y="1607832"/>
            <a:ext cx="2246923" cy="22469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8B74EAF-6369-4DB0-8976-7D38E2EE0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5116" y="343172"/>
            <a:ext cx="2536676" cy="6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8212</TotalTime>
  <Words>1472</Words>
  <Application>Microsoft Office PowerPoint</Application>
  <PresentationFormat>Widescreen</PresentationFormat>
  <Paragraphs>149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FSAlbert</vt:lpstr>
      <vt:lpstr>Gotham Ultra</vt:lpstr>
      <vt:lpstr>Verdana</vt:lpstr>
      <vt:lpstr>Wingdings</vt:lpstr>
      <vt:lpstr>Office Theme</vt:lpstr>
      <vt:lpstr>Bradford College Students’ Union Election - Candidate Briefings </vt:lpstr>
      <vt:lpstr>Introduction</vt:lpstr>
      <vt:lpstr>What we’re going to cover:</vt:lpstr>
      <vt:lpstr>What is the Students’ Union?</vt:lpstr>
      <vt:lpstr>What is Student Voice?</vt:lpstr>
      <vt:lpstr>Election Rules</vt:lpstr>
      <vt:lpstr>Election Rules Continued</vt:lpstr>
      <vt:lpstr>Behaviour</vt:lpstr>
      <vt:lpstr>Elections Timeline</vt:lpstr>
      <vt:lpstr>Campaign Help &amp; Support</vt:lpstr>
      <vt:lpstr>Campaign Help &amp; Support</vt:lpstr>
      <vt:lpstr>Campaign Help &amp; Support</vt:lpstr>
      <vt:lpstr>Campaign Help &amp; Support</vt:lpstr>
      <vt:lpstr>  Campaign Help &amp; Support  </vt:lpstr>
      <vt:lpstr>Campaign Budget </vt:lpstr>
      <vt:lpstr>About your role </vt:lpstr>
      <vt:lpstr>About your role </vt:lpstr>
      <vt:lpstr>Complaints and Appeals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Julia Rucinska</dc:creator>
  <cp:lastModifiedBy>Amer Zaman (Student voice coordinator)</cp:lastModifiedBy>
  <cp:revision>116</cp:revision>
  <dcterms:created xsi:type="dcterms:W3CDTF">2020-09-11T12:25:44Z</dcterms:created>
  <dcterms:modified xsi:type="dcterms:W3CDTF">2025-11-12T10:39:18Z</dcterms:modified>
</cp:coreProperties>
</file>